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1" r:id="rId6"/>
    <p:sldId id="297" r:id="rId7"/>
    <p:sldId id="290" r:id="rId8"/>
    <p:sldId id="307" r:id="rId9"/>
    <p:sldId id="291" r:id="rId10"/>
    <p:sldId id="289" r:id="rId11"/>
    <p:sldId id="308" r:id="rId12"/>
    <p:sldId id="293" r:id="rId13"/>
    <p:sldId id="305" r:id="rId14"/>
    <p:sldId id="309" r:id="rId15"/>
    <p:sldId id="261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81"/>
    <a:srgbClr val="2E98DB"/>
    <a:srgbClr val="F6F6F8"/>
    <a:srgbClr val="EE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4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7" d="100"/>
          <a:sy n="117" d="100"/>
        </p:scale>
        <p:origin x="14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75E2F-B3EF-48CD-94E0-791CD12C438F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1B726-56FD-49CE-8800-B19284AF50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348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2E35B-4DD9-416F-A746-4400075D30EF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76CDB-9580-40A3-A868-D478230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0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5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CEBE-D62A-4839-AA9A-7C683AE8B739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6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6DD9-946B-4A75-A8DB-5C40FE22481E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1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AA32-1749-4080-8072-E5F80E6EC882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ADBA-023B-4AED-869F-5AE362543C07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5BA1-3E6E-42E7-94D0-68E24D92DD3E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4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9E84-B262-48AD-9A49-D81EB6B079D2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7B60-302A-4AE7-8CBF-000D3CD7AECE}" type="datetime1">
              <a:rPr lang="en-US" smtClean="0"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2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8912-7F28-4C21-93D5-10DC3D26329A}" type="datetime1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6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296D-AA77-4CE3-8900-9B4F663D5CD5}" type="datetime1">
              <a:rPr lang="en-US" smtClean="0"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4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4622-8F0D-44C9-AEB1-56A473D0F7BD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2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9FCF1-E121-407D-9A07-2C801D8CCAEC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8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EEEEF1"/>
            </a:gs>
            <a:gs pos="0">
              <a:schemeClr val="bg1">
                <a:tint val="90000"/>
                <a:lumMod val="11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F2013-F185-4F8A-8BB6-C2B14E988DC5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5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 flipV="1">
            <a:off x="723900" y="4600117"/>
            <a:ext cx="4110038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1844546"/>
            <a:ext cx="9144000" cy="2788589"/>
          </a:xfrm>
          <a:prstGeom prst="rect">
            <a:avLst/>
          </a:prstGeom>
          <a:pattFill prst="pct10">
            <a:fgClr>
              <a:schemeClr val="bg1">
                <a:lumMod val="85000"/>
              </a:schemeClr>
            </a:fgClr>
            <a:bgClr>
              <a:srgbClr val="F6F6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9195" y="1367246"/>
            <a:ext cx="7862505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</a:t>
            </a:r>
            <a:r>
              <a:rPr lang="id-ID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STORE OFFICE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  <a:p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ADVANCED ACCOUNTING - THE DATA CONVERTER TOOL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23900" y="6401769"/>
            <a:ext cx="58007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83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635000" y="1056462"/>
            <a:ext cx="2470150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35000" y="679152"/>
            <a:ext cx="8509000" cy="556435"/>
          </a:xfrm>
          <a:prstGeom prst="rect">
            <a:avLst/>
          </a:prstGeom>
          <a:solidFill>
            <a:srgbClr val="EE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Why is it necessary to update using the Data Converter Tool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587698" cy="2970044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latin typeface="Segoe UI Light" panose="020B0502040204020203" pitchFamily="34" charset="0"/>
              </a:rPr>
              <a:t>The conversion of data over to Accounting should be real time. </a:t>
            </a:r>
            <a:br>
              <a:rPr lang="ru-RU" sz="1800" dirty="0">
                <a:latin typeface="Segoe UI Light" panose="020B0502040204020203" pitchFamily="34" charset="0"/>
              </a:rPr>
            </a:br>
            <a:r>
              <a:rPr lang="en-US" sz="1800" dirty="0">
                <a:latin typeface="Segoe UI Light" panose="020B0502040204020203" pitchFamily="34" charset="0"/>
              </a:rPr>
              <a:t>However it is sometimes necessary to run the Data Converter Tool to ensure all data is transferred to Accounting.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If you see that your CSO clearing account is out of balance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If you made multiple changes to your Cash Reconciliation screen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If you see other “missing data” from accounting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401769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9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635000" y="1056462"/>
            <a:ext cx="2470150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35000" y="533496"/>
            <a:ext cx="8509000" cy="556435"/>
          </a:xfrm>
          <a:prstGeom prst="rect">
            <a:avLst/>
          </a:prstGeom>
          <a:solidFill>
            <a:srgbClr val="EE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533495"/>
            <a:ext cx="7804151" cy="533305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Training Center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401769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  <p:sp>
        <p:nvSpPr>
          <p:cNvPr id="26" name="Content Placeholder 2"/>
          <p:cNvSpPr txBox="1">
            <a:spLocks/>
          </p:cNvSpPr>
          <p:nvPr/>
        </p:nvSpPr>
        <p:spPr>
          <a:xfrm>
            <a:off x="609600" y="1275445"/>
            <a:ext cx="7829551" cy="226728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857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Blip>
                <a:blip r:embed="rId3"/>
              </a:buBlip>
              <a:defRPr>
                <a:latin typeface="Segoe UI Light" panose="020B0502040204020203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For additional testing on what you have learned,  please refer to our new  “Testing Center”.</a:t>
            </a:r>
          </a:p>
          <a:p>
            <a:r>
              <a:rPr lang="en-US" dirty="0"/>
              <a:t>To access this new feature, click the help icon, and then select </a:t>
            </a:r>
            <a:r>
              <a:rPr lang="en-US" b="1" dirty="0"/>
              <a:t>Testing Center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C:\Users\Lamagra\Desktop\2-10-2015 6-21-45 P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75" y="2654300"/>
            <a:ext cx="7202350" cy="3354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99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 flipV="1">
            <a:off x="723900" y="3952874"/>
            <a:ext cx="5676900" cy="6500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2339846"/>
            <a:ext cx="9144000" cy="1664567"/>
          </a:xfrm>
          <a:prstGeom prst="rect">
            <a:avLst/>
          </a:prstGeom>
          <a:pattFill prst="pct10">
            <a:fgClr>
              <a:schemeClr val="bg1">
                <a:lumMod val="85000"/>
              </a:schemeClr>
            </a:fgClr>
            <a:bgClr>
              <a:srgbClr val="F6F6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3900" y="2854869"/>
            <a:ext cx="831850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THAN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 YOU FOR YOUR TIME!</a:t>
            </a:r>
            <a:endParaRPr lang="id-ID" sz="4800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723900" y="6401769"/>
            <a:ext cx="58007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60726" y="4878504"/>
            <a:ext cx="287777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sz="405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Get in Touch</a:t>
            </a:r>
            <a:endParaRPr lang="en-US" sz="405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05709" y="5258147"/>
            <a:ext cx="221599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Petrosoft</a:t>
            </a:r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LLC</a:t>
            </a:r>
          </a:p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290 </a:t>
            </a:r>
            <a:r>
              <a:rPr lang="en-US" sz="1400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Bilmar</a:t>
            </a:r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Drive</a:t>
            </a:r>
          </a:p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Pittsburgh, PA 15205 </a:t>
            </a:r>
          </a:p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1.412.306.0640</a:t>
            </a:r>
          </a:p>
        </p:txBody>
      </p:sp>
    </p:spTree>
    <p:extLst>
      <p:ext uri="{BB962C8B-B14F-4D97-AF65-F5344CB8AC3E}">
        <p14:creationId xmlns:p14="http://schemas.microsoft.com/office/powerpoint/2010/main" val="191142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6" grpId="0"/>
      <p:bldP spid="61" grpId="0"/>
      <p:bldP spid="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635000" y="1056462"/>
            <a:ext cx="2470150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35000" y="533496"/>
            <a:ext cx="8509000" cy="556435"/>
          </a:xfrm>
          <a:prstGeom prst="rect">
            <a:avLst/>
          </a:prstGeom>
          <a:solidFill>
            <a:srgbClr val="EE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533495"/>
            <a:ext cx="7804151" cy="533305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Agenda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401769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609600" y="1319463"/>
            <a:ext cx="52814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en-US" dirty="0">
                <a:latin typeface="Segoe UI Light" panose="020B0502040204020203" pitchFamily="34" charset="0"/>
              </a:rPr>
              <a:t>Review of Accounting Setup in CSO</a:t>
            </a:r>
          </a:p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en-US" dirty="0">
                <a:latin typeface="Segoe UI Light" panose="020B0502040204020203" pitchFamily="34" charset="0"/>
              </a:rPr>
              <a:t>What are Transaction Assignments and why are they needed</a:t>
            </a:r>
          </a:p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en-US" dirty="0">
                <a:latin typeface="Segoe UI Light" panose="020B0502040204020203" pitchFamily="34" charset="0"/>
              </a:rPr>
              <a:t>What are Data Types</a:t>
            </a:r>
          </a:p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en-US" dirty="0">
                <a:latin typeface="Segoe UI Light" panose="020B0502040204020203" pitchFamily="34" charset="0"/>
              </a:rPr>
              <a:t>What is the Data Converter Tool</a:t>
            </a:r>
          </a:p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en-US" dirty="0">
                <a:latin typeface="Segoe UI Light" panose="020B0502040204020203" pitchFamily="34" charset="0"/>
              </a:rPr>
              <a:t>Basics of running the Data Converter Tool</a:t>
            </a:r>
          </a:p>
          <a:p>
            <a:pPr marL="285750" indent="-285750">
              <a:lnSpc>
                <a:spcPct val="150000"/>
              </a:lnSpc>
              <a:buBlip>
                <a:blip r:embed="rId3"/>
              </a:buBlip>
            </a:pPr>
            <a:r>
              <a:rPr lang="en-US" dirty="0">
                <a:latin typeface="Segoe UI Light" panose="020B0502040204020203" pitchFamily="34" charset="0"/>
              </a:rPr>
              <a:t>Why is it necessary to update using the Data Converter Tool</a:t>
            </a:r>
          </a:p>
        </p:txBody>
      </p:sp>
      <p:sp>
        <p:nvSpPr>
          <p:cNvPr id="9" name="Oval 8"/>
          <p:cNvSpPr/>
          <p:nvPr/>
        </p:nvSpPr>
        <p:spPr>
          <a:xfrm>
            <a:off x="5549795" y="2260298"/>
            <a:ext cx="3041755" cy="3041755"/>
          </a:xfrm>
          <a:prstGeom prst="ellipse">
            <a:avLst/>
          </a:prstGeom>
          <a:gradFill>
            <a:gsLst>
              <a:gs pos="33000">
                <a:srgbClr val="F2F2F2"/>
              </a:gs>
              <a:gs pos="100000">
                <a:srgbClr val="FBFBFB"/>
              </a:gs>
            </a:gsLst>
            <a:lin ang="5400000" scaled="1"/>
          </a:gradFill>
          <a:ln>
            <a:noFill/>
          </a:ln>
          <a:effectLst>
            <a:outerShdw blurRad="330200" dist="4318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pic>
        <p:nvPicPr>
          <p:cNvPr id="5125" name="Picture 5" descr="C:\Users\Lamagra\Desktop\Agend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765" y="2627263"/>
            <a:ext cx="2123754" cy="218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6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635000" y="1056462"/>
            <a:ext cx="2470150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14545" y="598796"/>
            <a:ext cx="8509000" cy="712114"/>
          </a:xfrm>
          <a:prstGeom prst="rect">
            <a:avLst/>
          </a:prstGeom>
          <a:solidFill>
            <a:srgbClr val="EE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Review of Accounting Setup in CSO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Chart of Accounts is Required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COA Standard is provided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COA Custom (provided by customer ) can be used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endParaRPr lang="en-US" sz="1800" dirty="0">
              <a:latin typeface="Segoe UI Light" panose="020B0502040204020203" pitchFamily="34" charset="0"/>
            </a:endParaRP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endParaRPr lang="en-US" sz="1800" dirty="0">
              <a:latin typeface="Segoe UI Ligh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401769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97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635000" y="1056462"/>
            <a:ext cx="2470150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9600" y="749689"/>
            <a:ext cx="8509000" cy="556435"/>
          </a:xfrm>
          <a:prstGeom prst="rect">
            <a:avLst/>
          </a:prstGeom>
          <a:solidFill>
            <a:srgbClr val="EE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What are Transaction Assignments and why they are necessary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6487767" cy="2970044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Transaction Assignments are the data mapping in CSO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Data is mapped based on the type and given a specific Debit and Credit General Ledger Account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The Transaction Assignments are the basis of how things get into your General Ledger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endParaRPr lang="en-US" sz="1800" dirty="0">
              <a:latin typeface="Segoe UI Ligh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401769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39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635000" y="1056462"/>
            <a:ext cx="2470150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9600" y="749689"/>
            <a:ext cx="8509000" cy="556435"/>
          </a:xfrm>
          <a:prstGeom prst="rect">
            <a:avLst/>
          </a:prstGeom>
          <a:solidFill>
            <a:srgbClr val="EE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What are Transaction Assignments and why they are necessary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401769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  <p:pic>
        <p:nvPicPr>
          <p:cNvPr id="12" name="Content Placeholder 5">
            <a:extLst>
              <a:ext uri="{FF2B5EF4-FFF2-40B4-BE49-F238E27FC236}">
                <a16:creationId xmlns:a16="http://schemas.microsoft.com/office/drawing/2014/main" id="{83080384-DFE0-494D-BB00-965A923CB9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89857" y="1612898"/>
            <a:ext cx="8110776" cy="420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41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635000" y="1056462"/>
            <a:ext cx="2470150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9600" y="629251"/>
            <a:ext cx="8509000" cy="556435"/>
          </a:xfrm>
          <a:prstGeom prst="rect">
            <a:avLst/>
          </a:prstGeom>
          <a:solidFill>
            <a:srgbClr val="EE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365126"/>
            <a:ext cx="7880350" cy="13255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What are Data Types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16320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Data Types are the transactions grouped together , based on where they originate in the system.</a:t>
            </a:r>
            <a:br>
              <a:rPr lang="ru-RU" sz="1800" dirty="0">
                <a:latin typeface="Segoe UI Light" panose="020B0502040204020203" pitchFamily="34" charset="0"/>
              </a:rPr>
            </a:br>
            <a:br>
              <a:rPr lang="ru-RU" sz="1800" dirty="0">
                <a:latin typeface="Segoe UI Light" panose="020B0502040204020203" pitchFamily="34" charset="0"/>
              </a:rPr>
            </a:br>
            <a:r>
              <a:rPr lang="en-US" sz="1800" b="1" dirty="0">
                <a:latin typeface="Segoe UI Light" panose="020B0502040204020203" pitchFamily="34" charset="0"/>
              </a:rPr>
              <a:t>Example</a:t>
            </a:r>
            <a:r>
              <a:rPr lang="en-US" sz="1800" dirty="0">
                <a:latin typeface="Segoe UI Light" panose="020B0502040204020203" pitchFamily="34" charset="0"/>
              </a:rPr>
              <a:t>: Cash Register /  Cash Data Type originates from the Cash Register and is the Cash Method of Payment</a:t>
            </a:r>
            <a:r>
              <a:rPr lang="ru-RU" sz="1800" dirty="0">
                <a:latin typeface="Segoe UI Light" panose="020B0502040204020203" pitchFamily="34" charset="0"/>
              </a:rPr>
              <a:t>.</a:t>
            </a:r>
            <a:br>
              <a:rPr lang="ru-RU" sz="1800" dirty="0">
                <a:latin typeface="Segoe UI Light" panose="020B0502040204020203" pitchFamily="34" charset="0"/>
              </a:rPr>
            </a:br>
            <a:br>
              <a:rPr lang="ru-RU" sz="1800" dirty="0">
                <a:latin typeface="Segoe UI Light" panose="020B0502040204020203" pitchFamily="34" charset="0"/>
              </a:rPr>
            </a:br>
            <a:r>
              <a:rPr lang="en-US" sz="1800" b="1" dirty="0">
                <a:latin typeface="Segoe UI Light" panose="020B0502040204020203" pitchFamily="34" charset="0"/>
              </a:rPr>
              <a:t>Example</a:t>
            </a:r>
            <a:r>
              <a:rPr lang="en-US" sz="1800" dirty="0">
                <a:latin typeface="Segoe UI Light" panose="020B0502040204020203" pitchFamily="34" charset="0"/>
              </a:rPr>
              <a:t>: Gasoline Purchases Data Type originates from the Gasoline Invoices when Gasoline is purchased</a:t>
            </a:r>
            <a:r>
              <a:rPr lang="ru-RU" sz="1800" dirty="0">
                <a:latin typeface="Segoe UI Light" panose="020B0502040204020203" pitchFamily="34" charset="0"/>
              </a:rPr>
              <a:t>.</a:t>
            </a:r>
            <a:endParaRPr lang="en-US" sz="1800" dirty="0">
              <a:latin typeface="Segoe UI Ligh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364187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87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635000" y="1056462"/>
            <a:ext cx="2470150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35000" y="679153"/>
            <a:ext cx="8509000" cy="556435"/>
          </a:xfrm>
          <a:prstGeom prst="rect">
            <a:avLst/>
          </a:prstGeom>
          <a:solidFill>
            <a:srgbClr val="EE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What is the Data Converter Tool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693715" cy="3257302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The Data Converter Tool is a way to refresh the data as it moves over into the Accounting Module of CSO.</a:t>
            </a:r>
            <a:br>
              <a:rPr lang="ru-RU" sz="1800" dirty="0">
                <a:latin typeface="Segoe UI Light" panose="020B0502040204020203" pitchFamily="34" charset="0"/>
              </a:rPr>
            </a:br>
            <a:endParaRPr lang="en-US" sz="1800" dirty="0">
              <a:latin typeface="Segoe UI Light" panose="020B0502040204020203" pitchFamily="34" charset="0"/>
            </a:endParaRP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The Data Converter Tool is a custom interface that identifies the different types of Data and allows the data to move over to accounting, based on the Data Type. 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endParaRPr lang="en-US" sz="1800" dirty="0">
              <a:latin typeface="Segoe UI Ligh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401769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401769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E0B97E4B-9294-4207-B7FA-6318122CF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12" y="707763"/>
            <a:ext cx="8509000" cy="524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27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 flipV="1">
            <a:off x="635000" y="1056462"/>
            <a:ext cx="2470150" cy="45719"/>
          </a:xfrm>
          <a:prstGeom prst="rect">
            <a:avLst/>
          </a:prstGeom>
          <a:solidFill>
            <a:srgbClr val="2E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35000" y="679152"/>
            <a:ext cx="8509000" cy="556435"/>
          </a:xfrm>
          <a:prstGeom prst="rect">
            <a:avLst/>
          </a:prstGeom>
          <a:solidFill>
            <a:srgbClr val="EEEE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Basics of running the Data Converter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Can Select All Data Types or just the specific one(s) you are trying to update.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Should never select the beginning and ending inventory Data Types for update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Must run for a specific class, so will need to update for all classes if necessary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Can select a specific date or range of dates.  Obviously the longer the range of dates and more types you select…..the longer the processing time.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800" dirty="0">
                <a:latin typeface="Segoe UI Light" panose="020B0502040204020203" pitchFamily="34" charset="0"/>
              </a:rPr>
              <a:t>NEVER delete data, ONLY update 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05709" y="6273409"/>
            <a:ext cx="2215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743200" y="6401769"/>
            <a:ext cx="3781425" cy="0"/>
          </a:xfrm>
          <a:prstGeom prst="line">
            <a:avLst/>
          </a:prstGeom>
          <a:ln w="12700">
            <a:solidFill>
              <a:srgbClr val="EEEEF1"/>
            </a:solidFill>
          </a:ln>
          <a:effectLst>
            <a:outerShdw dist="12700" dir="5400000" algn="ctr" rotWithShape="0">
              <a:schemeClr val="bg1"/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80410"/>
            <a:ext cx="1866900" cy="18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9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400" dirty="0" smtClean="0">
            <a:solidFill>
              <a:schemeClr val="tx2">
                <a:lumMod val="75000"/>
              </a:schemeClr>
            </a:solidFill>
            <a:latin typeface="Segoe UI Semilight" panose="020B0402040204020203" pitchFamily="34" charset="0"/>
            <a:cs typeface="Segoe UI Semilight" panose="020B04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C02552562AE4793B1F055379D6C33" ma:contentTypeVersion="5" ma:contentTypeDescription="Create a new document." ma:contentTypeScope="" ma:versionID="fef2019ffb6cdbb992647a6e4944855a">
  <xsd:schema xmlns:xsd="http://www.w3.org/2001/XMLSchema" xmlns:xs="http://www.w3.org/2001/XMLSchema" xmlns:p="http://schemas.microsoft.com/office/2006/metadata/properties" xmlns:ns2="8a928a87-dba1-4bfc-a2e9-067dd23cbc22" xmlns:ns3="5ea8cec0-42a3-4088-af64-e881a12e28b4" targetNamespace="http://schemas.microsoft.com/office/2006/metadata/properties" ma:root="true" ma:fieldsID="e2fa0c52345c8c53dceae4a43d9a3dcf" ns2:_="" ns3:_="">
    <xsd:import namespace="8a928a87-dba1-4bfc-a2e9-067dd23cbc22"/>
    <xsd:import namespace="5ea8cec0-42a3-4088-af64-e881a12e28b4"/>
    <xsd:element name="properties">
      <xsd:complexType>
        <xsd:sequence>
          <xsd:element name="documentManagement">
            <xsd:complexType>
              <xsd:all>
                <xsd:element ref="ns2:Project" minOccurs="0"/>
                <xsd:element ref="ns2:Modules" minOccurs="0"/>
                <xsd:element ref="ns2:Teams" minOccurs="0"/>
                <xsd:element ref="ns3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28a87-dba1-4bfc-a2e9-067dd23cbc22" elementFormDefault="qualified">
    <xsd:import namespace="http://schemas.microsoft.com/office/2006/documentManagement/types"/>
    <xsd:import namespace="http://schemas.microsoft.com/office/infopath/2007/PartnerControls"/>
    <xsd:element name="Project" ma:index="8" nillable="true" ma:displayName="Projects" ma:list="UserInfo" ma:SearchPeopleOnly="false" ma:SharePointGroup="0" ma:internalName="Project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odules" ma:index="9" nillable="true" ma:displayName="Modules" ma:internalName="Modul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ounting"/>
                    <xsd:enumeration value="Administration"/>
                    <xsd:enumeration value="AiSSISTANT"/>
                    <xsd:enumeration value="Fuel Central"/>
                    <xsd:enumeration value="Invoice Warehouse"/>
                    <xsd:enumeration value="iData"/>
                    <xsd:enumeration value="Intuit"/>
                    <xsd:enumeration value="Lottery"/>
                    <xsd:enumeration value="Merchandise Inventory"/>
                    <xsd:enumeration value="POS Connector"/>
                    <xsd:enumeration value="Price Book"/>
                    <xsd:enumeration value="QwickServe"/>
                    <xsd:enumeration value="Reports"/>
                  </xsd:restriction>
                </xsd:simpleType>
              </xsd:element>
            </xsd:sequence>
          </xsd:extension>
        </xsd:complexContent>
      </xsd:complexType>
    </xsd:element>
    <xsd:element name="Teams" ma:index="10" nillable="true" ma:displayName="Teams" ma:list="UserInfo" ma:SearchPeopleOnly="false" ma:SharePointGroup="0" ma:internalName="Team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a8cec0-42a3-4088-af64-e881a12e28b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8a928a87-dba1-4bfc-a2e9-067dd23cbc22">
      <UserInfo>
        <DisplayName/>
        <AccountId xsi:nil="true"/>
        <AccountType/>
      </UserInfo>
    </Project>
    <Modules xmlns="8a928a87-dba1-4bfc-a2e9-067dd23cbc22"/>
    <Teams xmlns="8a928a87-dba1-4bfc-a2e9-067dd23cbc22">
      <UserInfo>
        <DisplayName/>
        <AccountId xsi:nil="true"/>
        <AccountType/>
      </UserInfo>
    </Team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8C3C47-291D-48D0-937B-BF92D5AD4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928a87-dba1-4bfc-a2e9-067dd23cbc22"/>
    <ds:schemaRef ds:uri="5ea8cec0-42a3-4088-af64-e881a12e28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9E798C-ACC5-42D5-A1E9-74E179A9F138}">
  <ds:schemaRefs>
    <ds:schemaRef ds:uri="http://purl.org/dc/dcmitype/"/>
    <ds:schemaRef ds:uri="5ea8cec0-42a3-4088-af64-e881a12e28b4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a928a87-dba1-4bfc-a2e9-067dd23cbc2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55EBCBB-D46B-4F0C-88A0-DD83EDF2E8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2083</TotalTime>
  <Words>423</Words>
  <Application>Microsoft Office PowerPoint</Application>
  <PresentationFormat>Экран (4:3)</PresentationFormat>
  <Paragraphs>59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Segoe UI Light</vt:lpstr>
      <vt:lpstr>Office Theme</vt:lpstr>
      <vt:lpstr>Презентация PowerPoint</vt:lpstr>
      <vt:lpstr>Agenda</vt:lpstr>
      <vt:lpstr>Review of Accounting Setup in CSO</vt:lpstr>
      <vt:lpstr>What are Transaction Assignments and why they are necessary</vt:lpstr>
      <vt:lpstr>What are Transaction Assignments and why they are necessary</vt:lpstr>
      <vt:lpstr>What are Data Types ?</vt:lpstr>
      <vt:lpstr>What is the Data Converter Tool ?</vt:lpstr>
      <vt:lpstr>Презентация PowerPoint</vt:lpstr>
      <vt:lpstr>Basics of running the Data Converter Tool</vt:lpstr>
      <vt:lpstr>Why is it necessary to update using the Data Converter Tool ?</vt:lpstr>
      <vt:lpstr>Training Center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Vasyl Lazaresku</dc:creator>
  <cp:lastModifiedBy>Olga Morlang</cp:lastModifiedBy>
  <cp:revision>155</cp:revision>
  <cp:lastPrinted>2016-04-26T15:32:54Z</cp:lastPrinted>
  <dcterms:created xsi:type="dcterms:W3CDTF">2014-12-25T15:01:59Z</dcterms:created>
  <dcterms:modified xsi:type="dcterms:W3CDTF">2017-09-01T16:17:13Z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0x010100E06C02552562AE4793B1F055379D6C33</vt:lpwstr>
  </property>
</Properties>
</file>